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0F3"/>
    <a:srgbClr val="000000"/>
    <a:srgbClr val="65D7FF"/>
    <a:srgbClr val="C0C0C0"/>
    <a:srgbClr val="DDDDDD"/>
    <a:srgbClr val="008EC0"/>
    <a:srgbClr val="6EBDEE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32" autoAdjust="0"/>
  </p:normalViewPr>
  <p:slideViewPr>
    <p:cSldViewPr>
      <p:cViewPr varScale="1">
        <p:scale>
          <a:sx n="104" d="100"/>
          <a:sy n="104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de texto do modelo global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340D7A9-BFCE-4978-A114-B1C75AAD2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03575" y="3068638"/>
            <a:ext cx="57562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800" b="1">
              <a:solidFill>
                <a:srgbClr val="00AEEF"/>
              </a:solidFill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3203575" y="2133600"/>
            <a:ext cx="5756275" cy="935038"/>
          </a:xfrm>
        </p:spPr>
        <p:txBody>
          <a:bodyPr/>
          <a:lstStyle>
            <a:lvl1pPr>
              <a:defRPr sz="2800">
                <a:solidFill>
                  <a:srgbClr val="00AEE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3575" y="3068638"/>
            <a:ext cx="5761038" cy="792162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CCCCCC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276B-0E73-4872-9B0A-D27FCBF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0638"/>
            <a:ext cx="2171700" cy="6288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"/>
            <a:ext cx="6362700" cy="6288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E9B0B-0EF7-404C-98C0-C9E5AAA57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0638"/>
            <a:ext cx="7740650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BBCA-6E70-4953-888C-E09CFF30B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0638"/>
            <a:ext cx="7740650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301C-20ED-4C5B-9911-F54A78B01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0638"/>
            <a:ext cx="7740650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1FBB8-B3CE-4DC1-851F-B14F728E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A527-45CE-4EB6-B95D-0C4DCBCB6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237C-83F7-464E-B93C-42840A045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B5B4-28DD-4676-9F5A-A953C98A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73DD-E21B-4509-84F3-D248E279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7BCA-AB4C-4A21-BFCB-E6C4623A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24E3-8358-4C4E-B0D4-65443A81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C95E-731A-4E92-A10A-647400902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3BD1-25BB-4D28-980B-2927E16C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0638"/>
            <a:ext cx="7740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24625"/>
            <a:ext cx="10080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B879C1-21FD-40C2-B6A4-CB6DCEAD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5000"/>
        </a:spcAft>
        <a:buClr>
          <a:srgbClr val="00AEEF"/>
        </a:buClr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500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500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500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2133600"/>
            <a:ext cx="5940425" cy="935038"/>
          </a:xfrm>
        </p:spPr>
        <p:txBody>
          <a:bodyPr/>
          <a:lstStyle/>
          <a:p>
            <a:pPr eaLnBrk="1" hangingPunct="1"/>
            <a:r>
              <a:rPr lang="ru-RU" dirty="0" smtClean="0"/>
              <a:t>Новая система лицензирования </a:t>
            </a:r>
            <a:r>
              <a:rPr lang="en-US" dirty="0" smtClean="0"/>
              <a:t>Avaya</a:t>
            </a:r>
            <a:r>
              <a:rPr lang="ru-RU" dirty="0" smtClean="0"/>
              <a:t> </a:t>
            </a:r>
            <a:r>
              <a:rPr lang="en-US" dirty="0" smtClean="0"/>
              <a:t>Aura</a:t>
            </a:r>
            <a:r>
              <a:rPr lang="ru-RU" dirty="0" smtClean="0"/>
              <a:t>.</a:t>
            </a:r>
            <a:endParaRPr lang="en-US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3 ноября 2014</a:t>
            </a:r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042988" y="50847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CCCCCC"/>
                </a:solidFill>
              </a:rPr>
              <a:t>Павел Белкин</a:t>
            </a:r>
            <a:endParaRPr lang="en-US" sz="1200" dirty="0" smtClean="0">
              <a:solidFill>
                <a:srgbClr val="CCCCCC"/>
              </a:solidFill>
            </a:endParaRPr>
          </a:p>
          <a:p>
            <a:r>
              <a:rPr lang="ru-RU" sz="1200" dirty="0" smtClean="0">
                <a:solidFill>
                  <a:srgbClr val="CCCCCC"/>
                </a:solidFill>
              </a:rPr>
              <a:t>Системный инженер</a:t>
            </a:r>
          </a:p>
          <a:p>
            <a:r>
              <a:rPr lang="en-US" sz="1200" i="1" dirty="0" smtClean="0">
                <a:solidFill>
                  <a:srgbClr val="CCCCCC"/>
                </a:solidFill>
              </a:rPr>
              <a:t>Belkin_p@rrc.ru</a:t>
            </a:r>
            <a:endParaRPr lang="en-US" sz="1200" i="1" dirty="0">
              <a:solidFill>
                <a:srgbClr val="CCCCCC"/>
              </a:solidFill>
            </a:endParaRPr>
          </a:p>
        </p:txBody>
      </p:sp>
      <p:pic>
        <p:nvPicPr>
          <p:cNvPr id="5" name="Рисунок 4" descr="cert_ap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949280"/>
            <a:ext cx="1428750" cy="342900"/>
          </a:xfrm>
          <a:prstGeom prst="rect">
            <a:avLst/>
          </a:prstGeom>
        </p:spPr>
      </p:pic>
      <p:pic>
        <p:nvPicPr>
          <p:cNvPr id="6" name="Рисунок 5" descr="cert_ac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937" y="5949280"/>
            <a:ext cx="1714500" cy="342900"/>
          </a:xfrm>
          <a:prstGeom prst="rect">
            <a:avLst/>
          </a:prstGeom>
        </p:spPr>
      </p:pic>
      <p:pic>
        <p:nvPicPr>
          <p:cNvPr id="7" name="Рисунок 6" descr="cert_ac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949280"/>
            <a:ext cx="142875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нам с этим жить дальше?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56584"/>
          </a:xfrm>
        </p:spPr>
        <p:txBody>
          <a:bodyPr/>
          <a:lstStyle/>
          <a:p>
            <a:r>
              <a:rPr lang="ru-RU" sz="2000" dirty="0" smtClean="0"/>
              <a:t>Аналоговые лицензии </a:t>
            </a:r>
            <a:r>
              <a:rPr lang="en-US" sz="2000" dirty="0" smtClean="0"/>
              <a:t>$40 APL</a:t>
            </a:r>
          </a:p>
          <a:p>
            <a:pPr lvl="1"/>
            <a:r>
              <a:rPr lang="ru-RU" sz="1800" dirty="0" smtClean="0"/>
              <a:t>Обязательно приобретать с аналоговыми абонентскими портами.</a:t>
            </a:r>
            <a:endParaRPr lang="en-US" sz="1800" dirty="0" smtClean="0"/>
          </a:p>
          <a:p>
            <a:r>
              <a:rPr lang="en-US" sz="2000" dirty="0" smtClean="0"/>
              <a:t>IPT </a:t>
            </a:r>
            <a:r>
              <a:rPr lang="ru-RU" sz="2000" dirty="0" smtClean="0"/>
              <a:t>лицензии</a:t>
            </a:r>
          </a:p>
          <a:p>
            <a:pPr lvl="1"/>
            <a:r>
              <a:rPr lang="en-US" sz="1800" dirty="0" smtClean="0"/>
              <a:t>Basic</a:t>
            </a:r>
            <a:r>
              <a:rPr lang="ru-RU" sz="1800" dirty="0" smtClean="0"/>
              <a:t> </a:t>
            </a:r>
            <a:r>
              <a:rPr lang="en-US" sz="1800" dirty="0" smtClean="0"/>
              <a:t>$40 APL</a:t>
            </a:r>
            <a:endParaRPr lang="ru-RU" sz="1800" dirty="0" smtClean="0"/>
          </a:p>
          <a:p>
            <a:pPr lvl="2"/>
            <a:r>
              <a:rPr lang="ru-RU" sz="1600" dirty="0" smtClean="0"/>
              <a:t>Обязательно приобретать вместе с 1603-</a:t>
            </a:r>
            <a:r>
              <a:rPr lang="en-US" sz="1600" dirty="0" smtClean="0"/>
              <a:t>I ($124+$10), 1603sw-I ($169+$10) (H.323 only), E129 ($69) (SIP) </a:t>
            </a:r>
            <a:r>
              <a:rPr lang="ru-RU" sz="1600" dirty="0" smtClean="0"/>
              <a:t>или </a:t>
            </a:r>
            <a:r>
              <a:rPr lang="en-US" sz="1600" dirty="0" smtClean="0"/>
              <a:t>IPO</a:t>
            </a:r>
            <a:r>
              <a:rPr lang="ru-RU" sz="1600" dirty="0" smtClean="0"/>
              <a:t>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Analog Terminal Adaptor</a:t>
            </a:r>
            <a:endParaRPr lang="en-US" sz="1600" dirty="0" smtClean="0"/>
          </a:p>
          <a:p>
            <a:pPr lvl="1"/>
            <a:r>
              <a:rPr lang="en-US" sz="1800" dirty="0" smtClean="0"/>
              <a:t>Enhanced $125 APL</a:t>
            </a:r>
            <a:endParaRPr lang="ru-RU" sz="1800" dirty="0" smtClean="0"/>
          </a:p>
          <a:p>
            <a:pPr lvl="2"/>
            <a:r>
              <a:rPr lang="ru-RU" sz="1600" dirty="0" smtClean="0"/>
              <a:t>Обязательно приобретать вместе с 9601</a:t>
            </a:r>
            <a:r>
              <a:rPr lang="en-US" sz="1600" dirty="0" smtClean="0"/>
              <a:t> ($223)</a:t>
            </a:r>
            <a:r>
              <a:rPr lang="ru-RU" sz="1600" dirty="0" smtClean="0"/>
              <a:t> (</a:t>
            </a:r>
            <a:r>
              <a:rPr lang="en-US" sz="1600" dirty="0" smtClean="0"/>
              <a:t>SIP)</a:t>
            </a:r>
          </a:p>
          <a:p>
            <a:pPr lvl="1"/>
            <a:r>
              <a:rPr lang="ru-RU" sz="1600" dirty="0" smtClean="0"/>
              <a:t>Не менее 1</a:t>
            </a:r>
            <a:r>
              <a:rPr lang="en-US" sz="1600" dirty="0" smtClean="0"/>
              <a:t>0</a:t>
            </a:r>
            <a:r>
              <a:rPr lang="ru-RU" sz="1600" dirty="0" smtClean="0"/>
              <a:t>0 лицензий в заказе.</a:t>
            </a:r>
          </a:p>
          <a:p>
            <a:pPr lvl="1"/>
            <a:r>
              <a:rPr lang="en-US" sz="1600" dirty="0" smtClean="0"/>
              <a:t>Suite </a:t>
            </a:r>
            <a:r>
              <a:rPr lang="ru-RU" sz="1600" dirty="0" smtClean="0"/>
              <a:t>лицензии не менее 20% от общего количества </a:t>
            </a:r>
            <a:r>
              <a:rPr lang="en-US" sz="1600" dirty="0" err="1" smtClean="0"/>
              <a:t>Suite+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Analog+IPT</a:t>
            </a:r>
            <a:r>
              <a:rPr lang="en-US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u="sng" dirty="0" smtClean="0"/>
              <a:t>системе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.</a:t>
            </a:r>
            <a:endParaRPr lang="en-US" sz="16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893" t="41924" r="25958" b="19573"/>
          <a:stretch>
            <a:fillRect/>
          </a:stretch>
        </p:blipFill>
        <p:spPr bwMode="auto">
          <a:xfrm>
            <a:off x="3923928" y="2780928"/>
            <a:ext cx="4968552" cy="3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не всё так просто </a:t>
            </a:r>
            <a:r>
              <a:rPr lang="ru-RU" dirty="0" smtClean="0">
                <a:sym typeface="Wingdings" pitchFamily="2" charset="2"/>
              </a:rPr>
              <a:t>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12639"/>
          </a:xfrm>
        </p:spPr>
        <p:txBody>
          <a:bodyPr/>
          <a:lstStyle/>
          <a:p>
            <a:r>
              <a:rPr lang="en-US" sz="1900" dirty="0" smtClean="0"/>
              <a:t>IPT </a:t>
            </a:r>
            <a:r>
              <a:rPr lang="ru-RU" sz="1900" dirty="0" smtClean="0"/>
              <a:t>лицензии в статусе </a:t>
            </a:r>
            <a:r>
              <a:rPr lang="en-US" sz="19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Controlled Introduction</a:t>
            </a:r>
            <a:r>
              <a:rPr lang="ru-RU" sz="19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. Это означает, что </a:t>
            </a:r>
            <a:r>
              <a:rPr lang="ru-RU" sz="19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Авая</a:t>
            </a:r>
            <a:r>
              <a:rPr lang="ru-RU" sz="19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контролирует отгрузки этих лицензий.</a:t>
            </a:r>
          </a:p>
          <a:p>
            <a:r>
              <a:rPr lang="ru-RU" sz="1900" dirty="0" smtClean="0"/>
              <a:t>При составлении спецификации и выставлении  КП нужен пароль для </a:t>
            </a:r>
            <a:r>
              <a:rPr lang="en-US" sz="1900" dirty="0" smtClean="0"/>
              <a:t>ASD</a:t>
            </a:r>
            <a:r>
              <a:rPr lang="ru-RU" sz="19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67544" y="2708920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FontTx/>
              <a:buChar char="•"/>
            </a:pPr>
            <a:r>
              <a:rPr lang="ru-RU" sz="1900" dirty="0" smtClean="0">
                <a:solidFill>
                  <a:schemeClr val="bg2"/>
                </a:solidFill>
              </a:rPr>
              <a:t>Пароль выдает сама </a:t>
            </a:r>
            <a:r>
              <a:rPr lang="ru-RU" sz="1900" dirty="0" err="1" smtClean="0">
                <a:solidFill>
                  <a:schemeClr val="bg2"/>
                </a:solidFill>
              </a:rPr>
              <a:t>Авая</a:t>
            </a:r>
            <a:r>
              <a:rPr lang="ru-RU" sz="1900" dirty="0" smtClean="0">
                <a:solidFill>
                  <a:schemeClr val="bg2"/>
                </a:solidFill>
              </a:rPr>
              <a:t> для каждой конкретной системы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FontTx/>
              <a:buChar char="•"/>
            </a:pPr>
            <a:r>
              <a:rPr lang="ru-RU" sz="1900" dirty="0" smtClean="0">
                <a:solidFill>
                  <a:schemeClr val="bg2"/>
                </a:solidFill>
              </a:rPr>
              <a:t>Получить пароль партнер может самостоятельно или через дистрибьютора в «</a:t>
            </a:r>
            <a:r>
              <a:rPr lang="en-US" sz="1900" dirty="0" smtClean="0">
                <a:solidFill>
                  <a:schemeClr val="bg2"/>
                </a:solidFill>
              </a:rPr>
              <a:t>CI Tool</a:t>
            </a:r>
            <a:r>
              <a:rPr lang="ru-RU" sz="1900" dirty="0" smtClean="0">
                <a:solidFill>
                  <a:schemeClr val="bg2"/>
                </a:solidFill>
              </a:rPr>
              <a:t>»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FontTx/>
              <a:buChar char="•"/>
            </a:pPr>
            <a:r>
              <a:rPr lang="ru-RU" sz="1900" kern="0" dirty="0" smtClean="0">
                <a:solidFill>
                  <a:schemeClr val="bg2"/>
                </a:solidFill>
                <a:latin typeface="+mn-lt"/>
              </a:rPr>
              <a:t>Для получения пароля нужно «закрепить» проект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808" y="5022320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70C0"/>
                </a:solidFill>
              </a:rPr>
              <a:t>https://partner.avaya.com/apps/grip/ci/ci.asp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 запросить КП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получили пароль </a:t>
            </a:r>
            <a:r>
              <a:rPr lang="ru-RU" dirty="0" smtClean="0"/>
              <a:t>самостоятельно</a:t>
            </a:r>
            <a:r>
              <a:rPr lang="en-US" dirty="0" smtClean="0"/>
              <a:t> </a:t>
            </a:r>
            <a:r>
              <a:rPr lang="ru-RU" dirty="0" smtClean="0"/>
              <a:t>или через другого дистрибьютора, </a:t>
            </a:r>
            <a:r>
              <a:rPr lang="ru-RU" dirty="0" smtClean="0"/>
              <a:t>то </a:t>
            </a:r>
          </a:p>
          <a:p>
            <a:pPr lvl="1"/>
            <a:r>
              <a:rPr lang="ru-RU" dirty="0" smtClean="0"/>
              <a:t>Его необходимо выслать вместе с запросом на КП и ответами на вопросы 7-11 анкеты. </a:t>
            </a:r>
          </a:p>
          <a:p>
            <a:pPr lvl="1"/>
            <a:r>
              <a:rPr lang="ru-RU" dirty="0" smtClean="0"/>
              <a:t>Или приложить готовый </a:t>
            </a:r>
            <a:r>
              <a:rPr lang="en-US" dirty="0" smtClean="0"/>
              <a:t>RQT-</a:t>
            </a:r>
            <a:r>
              <a:rPr lang="ru-RU" dirty="0" smtClean="0"/>
              <a:t>файл.</a:t>
            </a:r>
          </a:p>
          <a:p>
            <a:r>
              <a:rPr lang="ru-RU" dirty="0" smtClean="0"/>
              <a:t>Если пароля нет, то необходимо выслать информацию </a:t>
            </a:r>
            <a:r>
              <a:rPr lang="ru-RU" u="sng" dirty="0" smtClean="0"/>
              <a:t>на английском языке</a:t>
            </a:r>
            <a:r>
              <a:rPr lang="ru-RU" dirty="0" smtClean="0"/>
              <a:t> для его получения.</a:t>
            </a:r>
          </a:p>
          <a:p>
            <a:r>
              <a:rPr lang="ru-RU" dirty="0" smtClean="0"/>
              <a:t>Ждать и молиться…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заполнить анкету</a:t>
            </a:r>
            <a:r>
              <a:rPr lang="en-US" dirty="0" smtClean="0"/>
              <a:t> 1 of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5970" t="16914" r="8462" b="2327"/>
          <a:stretch>
            <a:fillRect/>
          </a:stretch>
        </p:blipFill>
        <p:spPr bwMode="auto">
          <a:xfrm>
            <a:off x="4205293" y="1340768"/>
            <a:ext cx="4759195" cy="499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1412776"/>
            <a:ext cx="188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Название </a:t>
            </a:r>
            <a:r>
              <a:rPr lang="ru-RU" sz="1400" dirty="0" err="1" smtClean="0"/>
              <a:t>конечника</a:t>
            </a:r>
            <a:endParaRPr lang="ru-RU" sz="1400" dirty="0"/>
          </a:p>
        </p:txBody>
      </p:sp>
      <p:cxnSp>
        <p:nvCxnSpPr>
          <p:cNvPr id="10" name="Соединительная линия уступом 9"/>
          <p:cNvCxnSpPr>
            <a:stCxn id="8" idx="3"/>
          </p:cNvCxnSpPr>
          <p:nvPr/>
        </p:nvCxnSpPr>
        <p:spPr>
          <a:xfrm flipV="1">
            <a:off x="2712267" y="1484785"/>
            <a:ext cx="2135290" cy="81880"/>
          </a:xfrm>
          <a:prstGeom prst="bentConnector3">
            <a:avLst>
              <a:gd name="adj1" fmla="val 679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3491880" y="1556792"/>
            <a:ext cx="1355677" cy="1341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6401" y="1691664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Область деятельности</a:t>
            </a:r>
            <a:endParaRPr lang="ru-RU" sz="1400" dirty="0"/>
          </a:p>
        </p:txBody>
      </p:sp>
      <p:cxnSp>
        <p:nvCxnSpPr>
          <p:cNvPr id="15" name="Соединительная линия уступом 14"/>
          <p:cNvCxnSpPr>
            <a:stCxn id="13" idx="3"/>
          </p:cNvCxnSpPr>
          <p:nvPr/>
        </p:nvCxnSpPr>
        <p:spPr>
          <a:xfrm flipV="1">
            <a:off x="2915816" y="1844824"/>
            <a:ext cx="1944216" cy="7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7584" y="2132856"/>
            <a:ext cx="166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Менеджер в </a:t>
            </a:r>
            <a:r>
              <a:rPr lang="ru-RU" sz="1400" dirty="0" err="1" smtClean="0"/>
              <a:t>Авае</a:t>
            </a:r>
            <a:endParaRPr lang="ru-RU" sz="1400" dirty="0"/>
          </a:p>
        </p:txBody>
      </p:sp>
      <p:cxnSp>
        <p:nvCxnSpPr>
          <p:cNvPr id="18" name="Соединительная линия уступом 17"/>
          <p:cNvCxnSpPr>
            <a:stCxn id="16" idx="3"/>
          </p:cNvCxnSpPr>
          <p:nvPr/>
        </p:nvCxnSpPr>
        <p:spPr>
          <a:xfrm flipV="1">
            <a:off x="2489449" y="2132856"/>
            <a:ext cx="2082551" cy="1538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7544" y="37170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Номер сделки в </a:t>
            </a:r>
            <a:r>
              <a:rPr lang="ru-RU" sz="1400" dirty="0" err="1" smtClean="0"/>
              <a:t>Авае</a:t>
            </a:r>
            <a:r>
              <a:rPr lang="ru-RU" sz="1400" dirty="0" smtClean="0"/>
              <a:t>. Присваивается при регистрации/закреплении проекта</a:t>
            </a:r>
            <a:endParaRPr lang="ru-RU" sz="1400" dirty="0"/>
          </a:p>
        </p:txBody>
      </p:sp>
      <p:cxnSp>
        <p:nvCxnSpPr>
          <p:cNvPr id="21" name="Соединительная линия уступом 20"/>
          <p:cNvCxnSpPr>
            <a:stCxn id="19" idx="3"/>
          </p:cNvCxnSpPr>
          <p:nvPr/>
        </p:nvCxnSpPr>
        <p:spPr>
          <a:xfrm flipV="1">
            <a:off x="3923928" y="3789040"/>
            <a:ext cx="504056" cy="189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8100392" y="3212976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452320" y="2924944"/>
            <a:ext cx="137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Так не писать!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заполнить анкету</a:t>
            </a:r>
            <a:r>
              <a:rPr lang="en-US" dirty="0" smtClean="0"/>
              <a:t> 2 of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478" t="14671" r="5970" b="6066"/>
          <a:stretch>
            <a:fillRect/>
          </a:stretch>
        </p:blipFill>
        <p:spPr bwMode="auto">
          <a:xfrm>
            <a:off x="34818" y="1340767"/>
            <a:ext cx="4537182" cy="4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3478" t="29063" r="5970" b="11864"/>
          <a:stretch>
            <a:fillRect/>
          </a:stretch>
        </p:blipFill>
        <p:spPr bwMode="auto">
          <a:xfrm>
            <a:off x="4572000" y="1419420"/>
            <a:ext cx="4572000" cy="331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 l="4308" t="67625" r="62461" b="3639"/>
          <a:stretch>
            <a:fillRect/>
          </a:stretch>
        </p:blipFill>
        <p:spPr bwMode="auto">
          <a:xfrm>
            <a:off x="4644008" y="4653136"/>
            <a:ext cx="1834884" cy="1762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 l="4308" t="47009" r="73261" b="34297"/>
          <a:stretch>
            <a:fillRect/>
          </a:stretch>
        </p:blipFill>
        <p:spPr bwMode="auto">
          <a:xfrm>
            <a:off x="7884368" y="3140968"/>
            <a:ext cx="1152128" cy="106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572000" y="2420888"/>
            <a:ext cx="3312368" cy="19442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30648" y="2338592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6"/>
                </a:solidFill>
              </a:rPr>
              <a:t>Вопросы для </a:t>
            </a:r>
            <a:r>
              <a:rPr lang="en-US" sz="1000" b="1" dirty="0" smtClean="0">
                <a:solidFill>
                  <a:schemeClr val="accent6"/>
                </a:solidFill>
              </a:rPr>
              <a:t>ASD</a:t>
            </a:r>
            <a:endParaRPr lang="ru-RU" sz="1000" b="1" dirty="0">
              <a:solidFill>
                <a:schemeClr val="accent6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 l="4308" t="74676" r="63292" b="12612"/>
          <a:stretch>
            <a:fillRect/>
          </a:stretch>
        </p:blipFill>
        <p:spPr bwMode="auto">
          <a:xfrm>
            <a:off x="6660232" y="4653136"/>
            <a:ext cx="1872208" cy="816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необходимая  для получения пароля на </a:t>
            </a:r>
            <a:r>
              <a:rPr lang="en-US" dirty="0" smtClean="0"/>
              <a:t>IPT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518504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Всё на английском языке. Все пункты обязательны.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Название </a:t>
            </a:r>
            <a:r>
              <a:rPr lang="ru-RU" sz="1600" dirty="0" err="1" smtClean="0"/>
              <a:t>конечника</a:t>
            </a:r>
            <a:r>
              <a:rPr lang="ru-RU" sz="1600" dirty="0" smtClean="0"/>
              <a:t> и область деятельности</a:t>
            </a:r>
            <a:r>
              <a:rPr lang="en-US" sz="1600" dirty="0" smtClean="0"/>
              <a:t>. </a:t>
            </a:r>
            <a:r>
              <a:rPr lang="en-US" sz="1600" dirty="0" err="1" smtClean="0"/>
              <a:t>ShipTo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err="1" smtClean="0"/>
              <a:t>LinkID</a:t>
            </a:r>
            <a:r>
              <a:rPr lang="en-US" sz="1600" dirty="0" smtClean="0"/>
              <a:t> </a:t>
            </a:r>
            <a:r>
              <a:rPr lang="ru-RU" sz="1600" dirty="0" smtClean="0"/>
              <a:t>партнера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Почему </a:t>
            </a:r>
            <a:r>
              <a:rPr lang="ru-RU" sz="1600" dirty="0" err="1" smtClean="0"/>
              <a:t>конечник</a:t>
            </a:r>
            <a:r>
              <a:rPr lang="ru-RU" sz="1600" dirty="0" smtClean="0"/>
              <a:t> хочет использовать </a:t>
            </a:r>
            <a:r>
              <a:rPr lang="en-US" sz="1600" dirty="0" smtClean="0"/>
              <a:t>IPT</a:t>
            </a:r>
            <a:r>
              <a:rPr lang="ru-RU" sz="1600" dirty="0" smtClean="0"/>
              <a:t> лицензии (1-2 предложения)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При расширении системы: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Количество </a:t>
            </a:r>
            <a:r>
              <a:rPr lang="en-US" sz="1400" dirty="0" smtClean="0"/>
              <a:t>Basic </a:t>
            </a:r>
            <a:r>
              <a:rPr lang="ru-RU" sz="1400" dirty="0" smtClean="0"/>
              <a:t>и </a:t>
            </a:r>
            <a:r>
              <a:rPr lang="en-US" sz="1400" dirty="0" smtClean="0"/>
              <a:t>Enhanced </a:t>
            </a:r>
            <a:r>
              <a:rPr lang="ru-RU" sz="1400" dirty="0" smtClean="0"/>
              <a:t>лицензий в системе на текущий момент.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Количество аналоговых лицензий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Количество </a:t>
            </a:r>
            <a:r>
              <a:rPr lang="en-US" sz="1400" dirty="0" smtClean="0"/>
              <a:t>Suite </a:t>
            </a:r>
            <a:r>
              <a:rPr lang="ru-RU" sz="1400" dirty="0" smtClean="0"/>
              <a:t>лицензий и их версия (</a:t>
            </a:r>
            <a:r>
              <a:rPr lang="en-US" sz="1400" dirty="0" smtClean="0"/>
              <a:t>v.1/v.2)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Необходимое количество новых </a:t>
            </a:r>
            <a:r>
              <a:rPr lang="en-US" sz="1600" dirty="0" smtClean="0"/>
              <a:t>Basic </a:t>
            </a:r>
            <a:r>
              <a:rPr lang="ru-RU" sz="1600" dirty="0" smtClean="0"/>
              <a:t>и </a:t>
            </a:r>
            <a:r>
              <a:rPr lang="en-US" sz="1600" dirty="0" smtClean="0"/>
              <a:t>Enhanced </a:t>
            </a:r>
            <a:r>
              <a:rPr lang="ru-RU" sz="1600" dirty="0" smtClean="0"/>
              <a:t>лицензий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Планируемый или существующий тип сервера (см. предыдущий слайд)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Количество </a:t>
            </a:r>
            <a:r>
              <a:rPr lang="en-US" sz="1600" dirty="0" smtClean="0"/>
              <a:t>SIP</a:t>
            </a:r>
            <a:r>
              <a:rPr lang="ru-RU" sz="1600" dirty="0" smtClean="0"/>
              <a:t> абонентов (только новых)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Планируемый или существующий тип </a:t>
            </a:r>
            <a:r>
              <a:rPr lang="ru-RU" sz="1600" dirty="0" err="1" smtClean="0"/>
              <a:t>техподдержки</a:t>
            </a:r>
            <a:r>
              <a:rPr lang="ru-RU" sz="1600" dirty="0" smtClean="0"/>
              <a:t> и срок на 1 или 3 года. (см. предыдущий слайд)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lvl="1"/>
            <a:endParaRPr lang="ru-RU" sz="2000" dirty="0" smtClean="0"/>
          </a:p>
          <a:p>
            <a:pPr lvl="1"/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BB5B4-28DD-4676-9F5A-A953C98A7D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5041031"/>
          </a:xfrm>
        </p:spPr>
        <p:txBody>
          <a:bodyPr/>
          <a:lstStyle/>
          <a:p>
            <a:r>
              <a:rPr lang="ru-RU" sz="1800" dirty="0" smtClean="0"/>
              <a:t>Повышение цен неприятно, но дает конкурентное преимущество в функциональности. </a:t>
            </a:r>
          </a:p>
          <a:p>
            <a:pPr lvl="1"/>
            <a:r>
              <a:rPr lang="ru-RU" sz="1400" dirty="0" err="1" smtClean="0"/>
              <a:t>Мультимедийные</a:t>
            </a:r>
            <a:r>
              <a:rPr lang="ru-RU" sz="1400" dirty="0" smtClean="0"/>
              <a:t> сообщения это замена </a:t>
            </a:r>
            <a:r>
              <a:rPr lang="en-US" sz="1400" dirty="0" smtClean="0"/>
              <a:t>ICQ </a:t>
            </a:r>
            <a:r>
              <a:rPr lang="ru-RU" sz="1400" dirty="0" smtClean="0"/>
              <a:t>и </a:t>
            </a:r>
            <a:r>
              <a:rPr lang="en-US" sz="1400" dirty="0" smtClean="0"/>
              <a:t>Skype</a:t>
            </a:r>
            <a:r>
              <a:rPr lang="ru-RU" sz="1400" dirty="0" smtClean="0"/>
              <a:t>, но внутри корпорации, что повышает безопасность и делает компанию независимой от надежности внешних бесплатных сервисов.</a:t>
            </a:r>
          </a:p>
          <a:p>
            <a:pPr lvl="1"/>
            <a:r>
              <a:rPr lang="en-US" sz="1400" dirty="0" err="1" smtClean="0"/>
              <a:t>LiveVideo</a:t>
            </a:r>
            <a:r>
              <a:rPr lang="en-US" sz="1400" dirty="0" smtClean="0"/>
              <a:t> </a:t>
            </a:r>
            <a:r>
              <a:rPr lang="ru-RU" sz="1400" dirty="0" smtClean="0"/>
              <a:t>позволяет пользоваться видеоконференциями без затрат на оборудование и обслуживание.</a:t>
            </a:r>
          </a:p>
          <a:p>
            <a:pPr lvl="1"/>
            <a:r>
              <a:rPr lang="en-US" sz="1400" dirty="0" smtClean="0"/>
              <a:t>EC500</a:t>
            </a:r>
            <a:r>
              <a:rPr lang="ru-RU" sz="1400" dirty="0" smtClean="0"/>
              <a:t> – распараллеливание офисного телефона и сотового.</a:t>
            </a:r>
          </a:p>
          <a:p>
            <a:pPr lvl="1"/>
            <a:r>
              <a:rPr lang="ru-RU" sz="1400" dirty="0" err="1" smtClean="0"/>
              <a:t>Видеозвонки</a:t>
            </a:r>
            <a:r>
              <a:rPr lang="ru-RU" sz="1400" dirty="0" smtClean="0"/>
              <a:t> Р2Р могут совершать все абоненты без дополнительных лицензий.</a:t>
            </a:r>
          </a:p>
          <a:p>
            <a:r>
              <a:rPr lang="ru-RU" sz="1800" dirty="0" smtClean="0"/>
              <a:t>Знать свой </a:t>
            </a:r>
            <a:r>
              <a:rPr lang="en-US" sz="1800" dirty="0" err="1" smtClean="0"/>
              <a:t>LinkID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en-US" sz="1800" dirty="0" err="1" smtClean="0"/>
              <a:t>ShipTo</a:t>
            </a:r>
            <a:r>
              <a:rPr lang="en-US" sz="1800" dirty="0" smtClean="0"/>
              <a:t> </a:t>
            </a:r>
            <a:r>
              <a:rPr lang="ru-RU" sz="1800" dirty="0" err="1" smtClean="0"/>
              <a:t>конечника</a:t>
            </a:r>
            <a:r>
              <a:rPr lang="ru-RU" sz="1800" dirty="0" smtClean="0"/>
              <a:t> обязательно! Теперь это используется всегда и везде. Ведите базу своих заказчиков.</a:t>
            </a:r>
          </a:p>
          <a:p>
            <a:r>
              <a:rPr lang="ru-RU" sz="1800" dirty="0" smtClean="0"/>
              <a:t>Без </a:t>
            </a:r>
            <a:r>
              <a:rPr lang="en-US" sz="1800" dirty="0" err="1" smtClean="0"/>
              <a:t>LinkID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en-US" sz="1800" dirty="0" err="1" smtClean="0"/>
              <a:t>ShipTo</a:t>
            </a:r>
            <a:r>
              <a:rPr lang="ru-RU" sz="1800" dirty="0" smtClean="0"/>
              <a:t> невозможно зарегистрировать сделку в </a:t>
            </a:r>
            <a:r>
              <a:rPr lang="ru-RU" sz="1800" dirty="0" err="1" smtClean="0"/>
              <a:t>Авае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Процедура получения </a:t>
            </a:r>
            <a:r>
              <a:rPr lang="en-US" sz="1800" dirty="0" smtClean="0"/>
              <a:t>IPT</a:t>
            </a:r>
            <a:r>
              <a:rPr lang="ru-RU" sz="1800" dirty="0" smtClean="0"/>
              <a:t> в общем совершенно не сложна, а денег экономит до </a:t>
            </a:r>
            <a:r>
              <a:rPr lang="en-US" sz="1800" dirty="0" smtClean="0"/>
              <a:t>$23 500 APL</a:t>
            </a:r>
            <a:r>
              <a:rPr lang="ru-RU" sz="1800" dirty="0" smtClean="0"/>
              <a:t> на каждые 100 абонентов.</a:t>
            </a:r>
            <a:endParaRPr lang="en-US" sz="1800" dirty="0" smtClean="0"/>
          </a:p>
          <a:p>
            <a:r>
              <a:rPr lang="ru-RU" sz="1800" dirty="0" smtClean="0"/>
              <a:t>Экономить так экономить! Напоминаю что на </a:t>
            </a:r>
            <a:r>
              <a:rPr lang="en-US" sz="1800" dirty="0" smtClean="0"/>
              <a:t>DECT</a:t>
            </a:r>
            <a:r>
              <a:rPr lang="ru-RU" sz="1800" dirty="0" smtClean="0"/>
              <a:t> абонентские лицензии не нужны.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8C0BFA-D048-4223-B0D0-7C39228AD693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0" y="5068888"/>
            <a:ext cx="3011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270827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6000" b="1">
                <a:solidFill>
                  <a:srgbClr val="00AEEF"/>
                </a:solidFill>
              </a:rPr>
              <a:t>Thank You</a:t>
            </a:r>
            <a:endParaRPr lang="en-US" sz="6000" b="1">
              <a:solidFill>
                <a:srgbClr val="00AE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до 3 ноября</a:t>
            </a:r>
          </a:p>
        </p:txBody>
      </p:sp>
      <p:sp>
        <p:nvSpPr>
          <p:cNvPr id="55299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6C5716-A44A-4727-BEA4-3E40B180F101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539552" y="1401763"/>
          <a:ext cx="7959549" cy="4950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0637"/>
                <a:gridCol w="946535"/>
                <a:gridCol w="946535"/>
                <a:gridCol w="946535"/>
                <a:gridCol w="946535"/>
                <a:gridCol w="1212772"/>
              </a:tblGrid>
              <a:tr h="630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License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325887">
                            <a:shade val="30000"/>
                            <a:satMod val="115000"/>
                          </a:srgbClr>
                        </a:gs>
                        <a:gs pos="50000">
                          <a:srgbClr val="325887">
                            <a:shade val="67500"/>
                            <a:satMod val="115000"/>
                          </a:srgbClr>
                        </a:gs>
                        <a:gs pos="100000">
                          <a:srgbClr val="325887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Standard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Edition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Enterprise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Edition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Foundation Suite </a:t>
                      </a:r>
                    </a:p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(New)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Mobility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Suite </a:t>
                      </a:r>
                    </a:p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(New)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Collaboration Suite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(New)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Avaya</a:t>
                      </a:r>
                      <a:r>
                        <a:rPr lang="en-US" sz="900" b="1" baseline="0" dirty="0"/>
                        <a:t> Aura CM, System Manager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Avaya Aura IM</a:t>
                      </a:r>
                      <a:r>
                        <a:rPr lang="en-US" sz="900" b="1" baseline="0" dirty="0"/>
                        <a:t>/Presence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Avaya Aura Session Manager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Survivability (LSP, Survivable Core)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Communication Manager Messaging</a:t>
                      </a:r>
                      <a:r>
                        <a:rPr lang="en-US" sz="900" b="1" baseline="0" dirty="0"/>
                        <a:t> (basic VM)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/>
                        <a:t>one-X Communicator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one-X Mobile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dirty="0"/>
                        <a:t>with Client Enablement Services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/>
                        <a:t>Extension to Cellular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Desktop Video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Flare</a:t>
                      </a:r>
                      <a:r>
                        <a:rPr lang="en-US" sz="900" b="1" baseline="0" dirty="0"/>
                        <a:t> PC / one-X Communicator Mac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Microsoft </a:t>
                      </a:r>
                      <a:r>
                        <a:rPr lang="en-US" sz="900" b="1" baseline="0" dirty="0"/>
                        <a:t>Lync Desktop Integration w/ACA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Flare iPad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Avaya</a:t>
                      </a:r>
                      <a:r>
                        <a:rPr lang="en-US" sz="900" b="1" baseline="0" dirty="0"/>
                        <a:t> Aura </a:t>
                      </a:r>
                      <a:r>
                        <a:rPr lang="en-US" sz="900" b="1" dirty="0"/>
                        <a:t>Messaging 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SBCE</a:t>
                      </a:r>
                      <a:r>
                        <a:rPr lang="en-US" sz="900" b="1" baseline="0" dirty="0"/>
                        <a:t> &amp; Remote Access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/>
                        <a:t>Avaya Aura Conferencing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/>
                        <a:t>Scopia Desktop &amp; Mobile 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5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30" name="TextBox 6"/>
          <p:cNvSpPr txBox="1">
            <a:spLocks noChangeArrowheads="1"/>
          </p:cNvSpPr>
          <p:nvPr/>
        </p:nvSpPr>
        <p:spPr bwMode="auto">
          <a:xfrm>
            <a:off x="5605463" y="6496050"/>
            <a:ext cx="27670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Analog License Available for $40/user </a:t>
            </a:r>
          </a:p>
        </p:txBody>
      </p:sp>
      <p:grpSp>
        <p:nvGrpSpPr>
          <p:cNvPr id="2" name="Group 12420"/>
          <p:cNvGrpSpPr>
            <a:grpSpLocks/>
          </p:cNvGrpSpPr>
          <p:nvPr/>
        </p:nvGrpSpPr>
        <p:grpSpPr bwMode="auto">
          <a:xfrm>
            <a:off x="7794427" y="2100263"/>
            <a:ext cx="127000" cy="4173537"/>
            <a:chOff x="8136024" y="1846562"/>
            <a:chExt cx="137160" cy="4486909"/>
          </a:xfrm>
        </p:grpSpPr>
        <p:sp>
          <p:nvSpPr>
            <p:cNvPr id="12" name="Oval 16"/>
            <p:cNvSpPr/>
            <p:nvPr/>
          </p:nvSpPr>
          <p:spPr>
            <a:xfrm>
              <a:off x="8136024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3" name="Oval 17"/>
            <p:cNvSpPr/>
            <p:nvPr/>
          </p:nvSpPr>
          <p:spPr>
            <a:xfrm>
              <a:off x="8136024" y="2136545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4" name="Oval 18"/>
            <p:cNvSpPr/>
            <p:nvPr/>
          </p:nvSpPr>
          <p:spPr>
            <a:xfrm>
              <a:off x="8136024" y="242652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5" name="Oval 19"/>
            <p:cNvSpPr/>
            <p:nvPr/>
          </p:nvSpPr>
          <p:spPr>
            <a:xfrm>
              <a:off x="8136024" y="2716511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6" name="Oval 20"/>
            <p:cNvSpPr/>
            <p:nvPr/>
          </p:nvSpPr>
          <p:spPr>
            <a:xfrm>
              <a:off x="8136024" y="300649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7" name="Oval 21"/>
            <p:cNvSpPr/>
            <p:nvPr/>
          </p:nvSpPr>
          <p:spPr>
            <a:xfrm>
              <a:off x="8136024" y="3296477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8" name="Oval 22"/>
            <p:cNvSpPr/>
            <p:nvPr/>
          </p:nvSpPr>
          <p:spPr>
            <a:xfrm>
              <a:off x="8136024" y="358646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9" name="Oval 23"/>
            <p:cNvSpPr/>
            <p:nvPr/>
          </p:nvSpPr>
          <p:spPr>
            <a:xfrm>
              <a:off x="8136024" y="3876443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0" name="Oval 24"/>
            <p:cNvSpPr/>
            <p:nvPr/>
          </p:nvSpPr>
          <p:spPr>
            <a:xfrm>
              <a:off x="8136024" y="416642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1" name="Oval 25"/>
            <p:cNvSpPr/>
            <p:nvPr/>
          </p:nvSpPr>
          <p:spPr>
            <a:xfrm>
              <a:off x="8136024" y="4456409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2" name="Oval 26"/>
            <p:cNvSpPr/>
            <p:nvPr/>
          </p:nvSpPr>
          <p:spPr>
            <a:xfrm>
              <a:off x="8136024" y="474639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3" name="Oval 27"/>
            <p:cNvSpPr/>
            <p:nvPr/>
          </p:nvSpPr>
          <p:spPr>
            <a:xfrm>
              <a:off x="8136024" y="5036375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4" name="Oval 28"/>
            <p:cNvSpPr/>
            <p:nvPr/>
          </p:nvSpPr>
          <p:spPr>
            <a:xfrm>
              <a:off x="8136024" y="532635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5" name="Oval 29"/>
            <p:cNvSpPr/>
            <p:nvPr/>
          </p:nvSpPr>
          <p:spPr>
            <a:xfrm>
              <a:off x="8136024" y="5616341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6" name="Oval 30"/>
            <p:cNvSpPr/>
            <p:nvPr/>
          </p:nvSpPr>
          <p:spPr>
            <a:xfrm>
              <a:off x="8136024" y="590632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7" name="Oval 31"/>
            <p:cNvSpPr/>
            <p:nvPr/>
          </p:nvSpPr>
          <p:spPr>
            <a:xfrm>
              <a:off x="8136024" y="6196311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3" name="Group 12422"/>
          <p:cNvGrpSpPr>
            <a:grpSpLocks/>
          </p:cNvGrpSpPr>
          <p:nvPr/>
        </p:nvGrpSpPr>
        <p:grpSpPr bwMode="auto">
          <a:xfrm>
            <a:off x="6732390" y="2117725"/>
            <a:ext cx="128587" cy="3625850"/>
            <a:chOff x="6979310" y="1846562"/>
            <a:chExt cx="137160" cy="3896786"/>
          </a:xfrm>
        </p:grpSpPr>
        <p:sp>
          <p:nvSpPr>
            <p:cNvPr id="29" name="Oval 32"/>
            <p:cNvSpPr/>
            <p:nvPr/>
          </p:nvSpPr>
          <p:spPr>
            <a:xfrm>
              <a:off x="6979310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0" name="Oval 33"/>
            <p:cNvSpPr/>
            <p:nvPr/>
          </p:nvSpPr>
          <p:spPr>
            <a:xfrm>
              <a:off x="6979310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1" name="Oval 34"/>
            <p:cNvSpPr/>
            <p:nvPr/>
          </p:nvSpPr>
          <p:spPr>
            <a:xfrm>
              <a:off x="6979310" y="242496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2" name="Oval 35"/>
            <p:cNvSpPr/>
            <p:nvPr/>
          </p:nvSpPr>
          <p:spPr>
            <a:xfrm>
              <a:off x="6979310" y="271416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3" name="Oval 36"/>
            <p:cNvSpPr/>
            <p:nvPr/>
          </p:nvSpPr>
          <p:spPr>
            <a:xfrm>
              <a:off x="6979310" y="300337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4" name="Oval 37"/>
            <p:cNvSpPr/>
            <p:nvPr/>
          </p:nvSpPr>
          <p:spPr>
            <a:xfrm>
              <a:off x="6979310" y="329257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5" name="Oval 38"/>
            <p:cNvSpPr/>
            <p:nvPr/>
          </p:nvSpPr>
          <p:spPr>
            <a:xfrm>
              <a:off x="6979310" y="358177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6" name="Oval 39"/>
            <p:cNvSpPr/>
            <p:nvPr/>
          </p:nvSpPr>
          <p:spPr>
            <a:xfrm>
              <a:off x="6979310" y="387097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7" name="Oval 40"/>
            <p:cNvSpPr/>
            <p:nvPr/>
          </p:nvSpPr>
          <p:spPr>
            <a:xfrm>
              <a:off x="6979310" y="416017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8" name="Oval 41"/>
            <p:cNvSpPr/>
            <p:nvPr/>
          </p:nvSpPr>
          <p:spPr>
            <a:xfrm>
              <a:off x="6979310" y="444938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9" name="Oval 42"/>
            <p:cNvSpPr/>
            <p:nvPr/>
          </p:nvSpPr>
          <p:spPr>
            <a:xfrm>
              <a:off x="6979310" y="473858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0" name="Oval 43"/>
            <p:cNvSpPr/>
            <p:nvPr/>
          </p:nvSpPr>
          <p:spPr>
            <a:xfrm>
              <a:off x="6979310" y="502778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1" name="Oval 44"/>
            <p:cNvSpPr/>
            <p:nvPr/>
          </p:nvSpPr>
          <p:spPr>
            <a:xfrm>
              <a:off x="6979310" y="531698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2" name="Oval 45"/>
            <p:cNvSpPr/>
            <p:nvPr/>
          </p:nvSpPr>
          <p:spPr>
            <a:xfrm>
              <a:off x="6979310" y="560618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4" name="Group 12423"/>
          <p:cNvGrpSpPr>
            <a:grpSpLocks/>
          </p:cNvGrpSpPr>
          <p:nvPr/>
        </p:nvGrpSpPr>
        <p:grpSpPr bwMode="auto">
          <a:xfrm>
            <a:off x="3908227" y="2101850"/>
            <a:ext cx="127000" cy="396875"/>
            <a:chOff x="3758588" y="1846562"/>
            <a:chExt cx="137160" cy="426362"/>
          </a:xfrm>
        </p:grpSpPr>
        <p:sp>
          <p:nvSpPr>
            <p:cNvPr id="44" name="Oval 74"/>
            <p:cNvSpPr/>
            <p:nvPr/>
          </p:nvSpPr>
          <p:spPr>
            <a:xfrm>
              <a:off x="3758588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5" name="Oval 75"/>
            <p:cNvSpPr/>
            <p:nvPr/>
          </p:nvSpPr>
          <p:spPr>
            <a:xfrm>
              <a:off x="3758588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5" name="Group 12425"/>
          <p:cNvGrpSpPr>
            <a:grpSpLocks/>
          </p:cNvGrpSpPr>
          <p:nvPr/>
        </p:nvGrpSpPr>
        <p:grpSpPr bwMode="auto">
          <a:xfrm>
            <a:off x="4875015" y="2103438"/>
            <a:ext cx="127000" cy="2011362"/>
            <a:chOff x="4845709" y="1846562"/>
            <a:chExt cx="137160" cy="2161574"/>
          </a:xfrm>
        </p:grpSpPr>
        <p:sp>
          <p:nvSpPr>
            <p:cNvPr id="47" name="Oval 84"/>
            <p:cNvSpPr/>
            <p:nvPr/>
          </p:nvSpPr>
          <p:spPr>
            <a:xfrm>
              <a:off x="4845709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8" name="Oval 85"/>
            <p:cNvSpPr/>
            <p:nvPr/>
          </p:nvSpPr>
          <p:spPr>
            <a:xfrm>
              <a:off x="4845709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9" name="Oval 86"/>
            <p:cNvSpPr/>
            <p:nvPr/>
          </p:nvSpPr>
          <p:spPr>
            <a:xfrm>
              <a:off x="4845709" y="242496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0" name="Oval 87"/>
            <p:cNvSpPr/>
            <p:nvPr/>
          </p:nvSpPr>
          <p:spPr>
            <a:xfrm>
              <a:off x="4845709" y="271416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1" name="Oval 88"/>
            <p:cNvSpPr/>
            <p:nvPr/>
          </p:nvSpPr>
          <p:spPr>
            <a:xfrm>
              <a:off x="4845709" y="300337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2" name="Oval 89"/>
            <p:cNvSpPr/>
            <p:nvPr/>
          </p:nvSpPr>
          <p:spPr>
            <a:xfrm>
              <a:off x="4845709" y="329257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3" name="Oval 90"/>
            <p:cNvSpPr/>
            <p:nvPr/>
          </p:nvSpPr>
          <p:spPr>
            <a:xfrm>
              <a:off x="4845709" y="358177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4" name="Oval 91"/>
            <p:cNvSpPr/>
            <p:nvPr/>
          </p:nvSpPr>
          <p:spPr>
            <a:xfrm>
              <a:off x="4845709" y="387097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6" name="Group 12424"/>
          <p:cNvGrpSpPr>
            <a:grpSpLocks/>
          </p:cNvGrpSpPr>
          <p:nvPr/>
        </p:nvGrpSpPr>
        <p:grpSpPr bwMode="auto">
          <a:xfrm>
            <a:off x="5798940" y="2117725"/>
            <a:ext cx="128587" cy="2817813"/>
            <a:chOff x="5927419" y="1846562"/>
            <a:chExt cx="137160" cy="3029180"/>
          </a:xfrm>
        </p:grpSpPr>
        <p:sp>
          <p:nvSpPr>
            <p:cNvPr id="56" name="Oval 100"/>
            <p:cNvSpPr/>
            <p:nvPr/>
          </p:nvSpPr>
          <p:spPr>
            <a:xfrm>
              <a:off x="5927419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7" name="Oval 101"/>
            <p:cNvSpPr/>
            <p:nvPr/>
          </p:nvSpPr>
          <p:spPr>
            <a:xfrm>
              <a:off x="5927419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8" name="Oval 102"/>
            <p:cNvSpPr/>
            <p:nvPr/>
          </p:nvSpPr>
          <p:spPr>
            <a:xfrm>
              <a:off x="5927419" y="242496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9" name="Oval 103"/>
            <p:cNvSpPr/>
            <p:nvPr/>
          </p:nvSpPr>
          <p:spPr>
            <a:xfrm>
              <a:off x="5927419" y="271416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0" name="Oval 104"/>
            <p:cNvSpPr/>
            <p:nvPr/>
          </p:nvSpPr>
          <p:spPr>
            <a:xfrm>
              <a:off x="5927419" y="300337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1" name="Oval 105"/>
            <p:cNvSpPr/>
            <p:nvPr/>
          </p:nvSpPr>
          <p:spPr>
            <a:xfrm>
              <a:off x="5927419" y="329257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2" name="Oval 106"/>
            <p:cNvSpPr/>
            <p:nvPr/>
          </p:nvSpPr>
          <p:spPr>
            <a:xfrm>
              <a:off x="5927419" y="3581774"/>
              <a:ext cx="137160" cy="137160"/>
            </a:xfrm>
            <a:prstGeom prst="ellipse">
              <a:avLst/>
            </a:prstGeom>
            <a:solidFill>
              <a:srgbClr val="D55D21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3" name="Oval 107"/>
            <p:cNvSpPr/>
            <p:nvPr/>
          </p:nvSpPr>
          <p:spPr>
            <a:xfrm>
              <a:off x="5927419" y="3870976"/>
              <a:ext cx="137160" cy="137160"/>
            </a:xfrm>
            <a:prstGeom prst="ellipse">
              <a:avLst/>
            </a:prstGeom>
            <a:solidFill>
              <a:srgbClr val="D55D21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4" name="Oval 108"/>
            <p:cNvSpPr/>
            <p:nvPr/>
          </p:nvSpPr>
          <p:spPr>
            <a:xfrm>
              <a:off x="5927419" y="416017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5" name="Oval 109"/>
            <p:cNvSpPr/>
            <p:nvPr/>
          </p:nvSpPr>
          <p:spPr>
            <a:xfrm>
              <a:off x="5927419" y="444938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6" name="Oval 110"/>
            <p:cNvSpPr/>
            <p:nvPr/>
          </p:nvSpPr>
          <p:spPr>
            <a:xfrm>
              <a:off x="5927419" y="473858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660232" y="476672"/>
            <a:ext cx="2319338" cy="647700"/>
            <a:chOff x="7169462" y="400673"/>
            <a:chExt cx="1876378" cy="693045"/>
          </a:xfrm>
        </p:grpSpPr>
        <p:sp>
          <p:nvSpPr>
            <p:cNvPr id="68" name="Rectangle 121"/>
            <p:cNvSpPr/>
            <p:nvPr/>
          </p:nvSpPr>
          <p:spPr>
            <a:xfrm>
              <a:off x="7169462" y="657168"/>
              <a:ext cx="139990" cy="137589"/>
            </a:xfrm>
            <a:prstGeom prst="rect">
              <a:avLst/>
            </a:prstGeom>
            <a:gradFill flip="none" rotWithShape="1">
              <a:gsLst>
                <a:gs pos="0">
                  <a:srgbClr val="87A239">
                    <a:tint val="66000"/>
                    <a:satMod val="160000"/>
                  </a:srgbClr>
                </a:gs>
                <a:gs pos="50000">
                  <a:srgbClr val="87A239">
                    <a:tint val="44500"/>
                    <a:satMod val="160000"/>
                  </a:srgbClr>
                </a:gs>
                <a:gs pos="100000">
                  <a:srgbClr val="87A239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9" name="Oval 98"/>
            <p:cNvSpPr/>
            <p:nvPr/>
          </p:nvSpPr>
          <p:spPr>
            <a:xfrm>
              <a:off x="7170664" y="47432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70" name="Oval 114"/>
            <p:cNvSpPr/>
            <p:nvPr/>
          </p:nvSpPr>
          <p:spPr>
            <a:xfrm>
              <a:off x="7170664" y="836392"/>
              <a:ext cx="137160" cy="137160"/>
            </a:xfrm>
            <a:prstGeom prst="ellipse">
              <a:avLst/>
            </a:prstGeom>
            <a:solidFill>
              <a:srgbClr val="D55D21"/>
            </a:solidFill>
            <a:ln w="19050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5444" name="TextBox 22"/>
            <p:cNvSpPr txBox="1">
              <a:spLocks noChangeArrowheads="1"/>
            </p:cNvSpPr>
            <p:nvPr/>
          </p:nvSpPr>
          <p:spPr bwMode="auto">
            <a:xfrm>
              <a:off x="7272293" y="400673"/>
              <a:ext cx="1773547" cy="69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Included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ala carte</a:t>
              </a:r>
            </a:p>
            <a:p>
              <a:r>
                <a:rPr lang="en-US" sz="1200" dirty="0"/>
                <a:t>Included if CMEE entitlement        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стало сейчас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5412"/>
          <a:stretch>
            <a:fillRect/>
          </a:stretch>
        </p:blipFill>
        <p:spPr bwMode="auto">
          <a:xfrm>
            <a:off x="755576" y="1052736"/>
            <a:ext cx="7675168" cy="55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596336" y="404664"/>
            <a:ext cx="1080119" cy="461665"/>
            <a:chOff x="7169462" y="400673"/>
            <a:chExt cx="873832" cy="493986"/>
          </a:xfrm>
        </p:grpSpPr>
        <p:sp>
          <p:nvSpPr>
            <p:cNvPr id="7" name="Rectangle 121"/>
            <p:cNvSpPr/>
            <p:nvPr/>
          </p:nvSpPr>
          <p:spPr>
            <a:xfrm>
              <a:off x="7169462" y="657168"/>
              <a:ext cx="139990" cy="137589"/>
            </a:xfrm>
            <a:prstGeom prst="rect">
              <a:avLst/>
            </a:prstGeom>
            <a:gradFill flip="none" rotWithShape="1">
              <a:gsLst>
                <a:gs pos="0">
                  <a:srgbClr val="87A239">
                    <a:tint val="66000"/>
                    <a:satMod val="160000"/>
                  </a:srgbClr>
                </a:gs>
                <a:gs pos="50000">
                  <a:srgbClr val="87A239">
                    <a:tint val="44500"/>
                    <a:satMod val="160000"/>
                  </a:srgbClr>
                </a:gs>
                <a:gs pos="100000">
                  <a:srgbClr val="87A239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8" name="Oval 98"/>
            <p:cNvSpPr/>
            <p:nvPr/>
          </p:nvSpPr>
          <p:spPr>
            <a:xfrm>
              <a:off x="7170664" y="47432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7272293" y="400673"/>
              <a:ext cx="771001" cy="49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Included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ala </a:t>
              </a:r>
              <a:r>
                <a:rPr lang="en-US" sz="1200" dirty="0" smtClean="0">
                  <a:solidFill>
                    <a:srgbClr val="000000"/>
                  </a:solidFill>
                </a:rPr>
                <a:t>carte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Avaya Aura Messaging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Two feature levels – on a per user basis 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: Voice Messaging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Call answering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User Preferences web pages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Any storage destination 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Mainstream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: Unified Messaging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All ‘Basic’ capabilities plus: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Reach Me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Notify Me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Fax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Speech-based features including speech auto-attendant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Messaging Web Access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Messaging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7432" t="36740" r="6557" b="7727"/>
          <a:stretch>
            <a:fillRect/>
          </a:stretch>
        </p:blipFill>
        <p:spPr bwMode="auto">
          <a:xfrm>
            <a:off x="179512" y="1412776"/>
            <a:ext cx="8784976" cy="49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64440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Users </a:t>
            </a:r>
            <a:r>
              <a:rPr lang="en-US" dirty="0">
                <a:solidFill>
                  <a:schemeClr val="bg1"/>
                </a:solidFill>
              </a:rPr>
              <a:t>can simultaneously access their messages from any AMM-enabled UC client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AvayaLive</a:t>
            </a:r>
            <a:r>
              <a:rPr lang="en-US" dirty="0" smtClean="0"/>
              <a:t> Video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Облачный сервис видеоконференций.</a:t>
            </a:r>
          </a:p>
          <a:p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 каждые 25 абонентских лицензий дается право приобрести лицензию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ALV</a:t>
            </a:r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на одну виртуальную комнату со скидкой 25%.</a:t>
            </a:r>
          </a:p>
          <a:p>
            <a:r>
              <a:rPr lang="ru-RU" sz="1800" dirty="0" smtClean="0"/>
              <a:t>Т.е. ста абонентским лицензиям соответствует одна виртуальная комната на 25 портов. Но приобрести так нельзя! Только хвастаться перед конкурентами! </a:t>
            </a:r>
            <a:r>
              <a:rPr lang="ru-RU" sz="1800" dirty="0" smtClean="0">
                <a:sym typeface="Wingdings" pitchFamily="2" charset="2"/>
              </a:rPr>
              <a:t></a:t>
            </a:r>
            <a:endParaRPr lang="ru-RU" sz="18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С 10 ноября можно приобрести в США, по всему миру будет позже.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/>
              <a:t>Возможности виртуальной комнаты: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Up to 25 participants per meeting room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Call-in via PSTN Audio or simply use VoIP over desktop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Clear video supporting up to 1080p Video (dependency on the endpoint used)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Moderator feature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Flexibility to use windows Desktop, Mobile (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iOS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and Android)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Easy meeting scheduling via Outlook plug-in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Enhance existing video investment with Room System connectivity </a:t>
            </a:r>
          </a:p>
          <a:p>
            <a:pPr lvl="1"/>
            <a:r>
              <a:rPr lang="fr-FR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Lecture mode, Stop camera video, Mute/un-mute participants. </a:t>
            </a:r>
          </a:p>
          <a:p>
            <a:endParaRPr lang="ru-RU" sz="18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смешивания лицензий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5537" t="15375" r="4306" b="6250"/>
          <a:stretch>
            <a:fillRect/>
          </a:stretch>
        </p:blipFill>
        <p:spPr bwMode="auto">
          <a:xfrm>
            <a:off x="683568" y="1340768"/>
            <a:ext cx="7776864" cy="507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Приятные новости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Suite </a:t>
            </a:r>
            <a:r>
              <a:rPr lang="ru-RU" dirty="0" smtClean="0"/>
              <a:t>доступен к заказу для новых систем и для </a:t>
            </a:r>
            <a:r>
              <a:rPr lang="ru-RU" dirty="0" err="1" smtClean="0"/>
              <a:t>апгрейда</a:t>
            </a:r>
            <a:r>
              <a:rPr lang="ru-RU" dirty="0" smtClean="0"/>
              <a:t> до него вплоть до </a:t>
            </a:r>
            <a:r>
              <a:rPr lang="ru-RU" b="1" dirty="0" smtClean="0"/>
              <a:t>12 января 2015</a:t>
            </a:r>
          </a:p>
          <a:p>
            <a:r>
              <a:rPr lang="en-US" dirty="0" smtClean="0"/>
              <a:t>Mobility </a:t>
            </a:r>
            <a:r>
              <a:rPr lang="ru-RU" dirty="0" smtClean="0"/>
              <a:t>и </a:t>
            </a:r>
            <a:r>
              <a:rPr lang="en-US" dirty="0" smtClean="0"/>
              <a:t>Collaboration Suite</a:t>
            </a:r>
            <a:r>
              <a:rPr lang="ru-RU" dirty="0" smtClean="0"/>
              <a:t> можно конфигурировать, но с паролем и подтверждением из </a:t>
            </a:r>
            <a:r>
              <a:rPr lang="ru-RU" dirty="0" err="1" smtClean="0"/>
              <a:t>Аваи</a:t>
            </a:r>
            <a:r>
              <a:rPr lang="ru-RU" dirty="0" smtClean="0"/>
              <a:t>. Т.е. потребуется запрос в </a:t>
            </a:r>
            <a:r>
              <a:rPr lang="ru-RU" dirty="0" err="1" smtClean="0"/>
              <a:t>Аваю</a:t>
            </a:r>
            <a:r>
              <a:rPr lang="ru-RU" dirty="0" smtClean="0"/>
              <a:t> с объяснением ситуации.</a:t>
            </a:r>
          </a:p>
          <a:p>
            <a:r>
              <a:rPr lang="ru-RU" dirty="0" smtClean="0"/>
              <a:t>Аналоговые и </a:t>
            </a:r>
            <a:r>
              <a:rPr lang="en-US" dirty="0" smtClean="0"/>
              <a:t>IPT</a:t>
            </a:r>
            <a:r>
              <a:rPr lang="ru-RU" dirty="0" smtClean="0"/>
              <a:t> лицензии продолжают отгружаться по 40</a:t>
            </a:r>
            <a:r>
              <a:rPr lang="en-US" dirty="0" smtClean="0"/>
              <a:t>$ APL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апгрейда</a:t>
            </a:r>
            <a:r>
              <a:rPr lang="ru-RU" dirty="0" smtClean="0"/>
              <a:t> 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Suite v.1, SE </a:t>
            </a:r>
            <a:r>
              <a:rPr lang="ru-RU" dirty="0" smtClean="0"/>
              <a:t>и </a:t>
            </a:r>
            <a:r>
              <a:rPr lang="en-US" dirty="0" smtClean="0"/>
              <a:t>EE </a:t>
            </a:r>
            <a:r>
              <a:rPr lang="ru-RU" dirty="0" smtClean="0"/>
              <a:t>на </a:t>
            </a:r>
            <a:r>
              <a:rPr lang="en-US" dirty="0" smtClean="0"/>
              <a:t>Suite v.2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484784"/>
          <a:ext cx="6960096" cy="436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12168"/>
                <a:gridCol w="1631504"/>
              </a:tblGrid>
              <a:tr h="32427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Suite Pricing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Core Suite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Power Suite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Foundation Suite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Foundation Suite w/o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$130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Mobility Suite with UA (</a:t>
                      </a:r>
                      <a:r>
                        <a:rPr lang="en-US" sz="1400" dirty="0" smtClean="0"/>
                        <a:t>c 01.12.2014)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$40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Mobility Suite w/o UA (</a:t>
                      </a:r>
                      <a:r>
                        <a:rPr lang="en-US" sz="1400" dirty="0" smtClean="0"/>
                        <a:t>c 01.12.2014)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Suite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dirty="0" smtClean="0"/>
                        <a:t>c 01.12.2014)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Standard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Standard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$165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Enterprise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Enterprise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$130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Standard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Standard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$165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Enterprise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Enterprise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43608" y="5877272"/>
            <a:ext cx="2736304" cy="38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2"/>
                </a:solidFill>
                <a:latin typeface="+mn-lt"/>
              </a:rPr>
              <a:t>UA = Upgrade Advantage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C Template_ENG">
  <a:themeElements>
    <a:clrScheme name="Modelo de apresentação predefinido 1">
      <a:dk1>
        <a:srgbClr val="4D4D4D"/>
      </a:dk1>
      <a:lt1>
        <a:srgbClr val="FFFFFF"/>
      </a:lt1>
      <a:dk2>
        <a:srgbClr val="FFFFFF"/>
      </a:dk2>
      <a:lt2>
        <a:srgbClr val="4D4D4D"/>
      </a:lt2>
      <a:accent1>
        <a:srgbClr val="00AEEF"/>
      </a:accent1>
      <a:accent2>
        <a:srgbClr val="EC008C"/>
      </a:accent2>
      <a:accent3>
        <a:srgbClr val="FFFFFF"/>
      </a:accent3>
      <a:accent4>
        <a:srgbClr val="404040"/>
      </a:accent4>
      <a:accent5>
        <a:srgbClr val="AAD3F6"/>
      </a:accent5>
      <a:accent6>
        <a:srgbClr val="D6007E"/>
      </a:accent6>
      <a:hlink>
        <a:srgbClr val="8CC641"/>
      </a:hlink>
      <a:folHlink>
        <a:srgbClr val="F79321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4D4D4D"/>
        </a:dk1>
        <a:lt1>
          <a:srgbClr val="FFFFFF"/>
        </a:lt1>
        <a:dk2>
          <a:srgbClr val="FFFFFF"/>
        </a:dk2>
        <a:lt2>
          <a:srgbClr val="4D4D4D"/>
        </a:lt2>
        <a:accent1>
          <a:srgbClr val="00AEEF"/>
        </a:accent1>
        <a:accent2>
          <a:srgbClr val="EC008C"/>
        </a:accent2>
        <a:accent3>
          <a:srgbClr val="FFFFFF"/>
        </a:accent3>
        <a:accent4>
          <a:srgbClr val="404040"/>
        </a:accent4>
        <a:accent5>
          <a:srgbClr val="AAD3F6"/>
        </a:accent5>
        <a:accent6>
          <a:srgbClr val="D6007E"/>
        </a:accent6>
        <a:hlink>
          <a:srgbClr val="8CC641"/>
        </a:hlink>
        <a:folHlink>
          <a:srgbClr val="F793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RRC Template_ENG</Template>
  <TotalTime>2610</TotalTime>
  <Words>1034</Words>
  <Application>Microsoft Office PowerPoint</Application>
  <PresentationFormat>Экран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RRC Template_ENG</vt:lpstr>
      <vt:lpstr>Новая система лицензирования Avaya Aura.</vt:lpstr>
      <vt:lpstr>Что было до 3 ноября</vt:lpstr>
      <vt:lpstr>Что стало сейчас</vt:lpstr>
      <vt:lpstr>Avaya Aura Messaging</vt:lpstr>
      <vt:lpstr>Multimedia Messaging</vt:lpstr>
      <vt:lpstr>AvayaLive Video</vt:lpstr>
      <vt:lpstr>Правила смешивания лицензий</vt:lpstr>
      <vt:lpstr>Приятные новости</vt:lpstr>
      <vt:lpstr>Правила апгрейда с  Suite v.1, SE и EE на Suite v.2</vt:lpstr>
      <vt:lpstr>Как нам с этим жить дальше?</vt:lpstr>
      <vt:lpstr>Но не всё так просто </vt:lpstr>
      <vt:lpstr>Как правильно запросить КП</vt:lpstr>
      <vt:lpstr>Как заполнить анкету 1 of 2</vt:lpstr>
      <vt:lpstr>Как заполнить анкету 2 of 2</vt:lpstr>
      <vt:lpstr>Информация необходимая  для получения пароля на IPT</vt:lpstr>
      <vt:lpstr>итого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система лицензирования Avaya Aura.</dc:title>
  <dc:creator>Belkin</dc:creator>
  <cp:lastModifiedBy>Belkin</cp:lastModifiedBy>
  <cp:revision>188</cp:revision>
  <dcterms:created xsi:type="dcterms:W3CDTF">2014-11-05T12:30:42Z</dcterms:created>
  <dcterms:modified xsi:type="dcterms:W3CDTF">2014-11-12T10:44:01Z</dcterms:modified>
</cp:coreProperties>
</file>